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63"/>
  </p:handoutMasterIdLst>
  <p:sldIdLst>
    <p:sldId id="256" r:id="rId3"/>
    <p:sldId id="259" r:id="rId4"/>
    <p:sldId id="257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2" r:id="rId20"/>
    <p:sldId id="341" r:id="rId21"/>
    <p:sldId id="372" r:id="rId22"/>
    <p:sldId id="373" r:id="rId23"/>
    <p:sldId id="343" r:id="rId24"/>
    <p:sldId id="344" r:id="rId25"/>
    <p:sldId id="345" r:id="rId26"/>
    <p:sldId id="346" r:id="rId27"/>
    <p:sldId id="370" r:id="rId28"/>
    <p:sldId id="371" r:id="rId29"/>
    <p:sldId id="355" r:id="rId30"/>
    <p:sldId id="358" r:id="rId31"/>
    <p:sldId id="361" r:id="rId32"/>
    <p:sldId id="365" r:id="rId33"/>
    <p:sldId id="366" r:id="rId34"/>
    <p:sldId id="368" r:id="rId35"/>
    <p:sldId id="347" r:id="rId36"/>
    <p:sldId id="349" r:id="rId37"/>
    <p:sldId id="348" r:id="rId38"/>
    <p:sldId id="350" r:id="rId39"/>
    <p:sldId id="351" r:id="rId40"/>
    <p:sldId id="352" r:id="rId41"/>
    <p:sldId id="354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09" r:id="rId56"/>
    <p:sldId id="311" r:id="rId57"/>
    <p:sldId id="312" r:id="rId58"/>
    <p:sldId id="313" r:id="rId59"/>
    <p:sldId id="295" r:id="rId60"/>
    <p:sldId id="307" r:id="rId61"/>
    <p:sldId id="308" r:id="rId6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A03F2-A646-4B29-AC2A-BC69DAC1A7C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01452-8502-4160-9853-200F79177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7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638241B-2C90-4071-A1D1-7F872B7C09E8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C4CD607-3D88-4759-AB9F-9F69A1F4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0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25-Aug-17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2338792"/>
            <a:ext cx="6876256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86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350146" y="3677714"/>
            <a:ext cx="4788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โดย งาน</a:t>
            </a: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บัญชีสามมิติและงานบัญชี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619672" y="2779063"/>
            <a:ext cx="7518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โครงการ</a:t>
            </a:r>
            <a:r>
              <a:rPr lang="th-TH" sz="3200" dirty="0">
                <a:latin typeface="ThaiSans Neue Black" pitchFamily="2" charset="-34"/>
                <a:cs typeface="ThaiSans Neue Black" pitchFamily="2" charset="-34"/>
              </a:rPr>
              <a:t>เสวนา</a:t>
            </a:r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ระบบบัญชี</a:t>
            </a:r>
            <a:r>
              <a:rPr lang="th-TH" sz="3200" dirty="0">
                <a:latin typeface="ThaiSans Neue Black" pitchFamily="2" charset="-34"/>
                <a:cs typeface="ThaiSans Neue Black" pitchFamily="2" charset="-34"/>
              </a:rPr>
              <a:t>สาม</a:t>
            </a:r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มิติและ</a:t>
            </a:r>
            <a:r>
              <a:rPr lang="th-TH" sz="3200" dirty="0">
                <a:latin typeface="ThaiSans Neue Black" pitchFamily="2" charset="-34"/>
                <a:cs typeface="ThaiSans Neue Black" pitchFamily="2" charset="-34"/>
              </a:rPr>
              <a:t>งาน</a:t>
            </a:r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บัญชี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ea typeface="맑은 고딕" pitchFamily="50" charset="-127"/>
              <a:cs typeface="ThaiSans Neue Black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289048" y="915566"/>
            <a:ext cx="9433048" cy="691481"/>
          </a:xfrm>
        </p:spPr>
        <p:txBody>
          <a:bodyPr/>
          <a:lstStyle/>
          <a:p>
            <a:r>
              <a:rPr lang="en-US" sz="2000" dirty="0" smtClean="0"/>
              <a:t>- </a:t>
            </a:r>
            <a:r>
              <a:rPr lang="th-TH" sz="2000" dirty="0" smtClean="0"/>
              <a:t>รายงาน</a:t>
            </a:r>
            <a:r>
              <a:rPr lang="th-TH" sz="2000" dirty="0"/>
              <a:t>ระบบงบประมาณ </a:t>
            </a:r>
            <a:r>
              <a:rPr lang="en-US" sz="2000" dirty="0"/>
              <a:t>-&gt;</a:t>
            </a:r>
            <a:r>
              <a:rPr lang="th-TH" sz="2000" dirty="0"/>
              <a:t>รายงานแผน/ผลการปฏิบัติตามแผนปฏิบัติการจัดซื้อจัด</a:t>
            </a:r>
            <a:r>
              <a:rPr lang="th-TH" sz="2000" dirty="0" smtClean="0"/>
              <a:t>จ้าง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2. 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ระบบติดตามการจัดซื้อจัด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จ้าง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" y="1419622"/>
            <a:ext cx="9008059" cy="32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หัวข้อในการเสวนา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39652" y="1995686"/>
            <a:ext cx="7884368" cy="823187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การเปลี่ยนแปลงหน้าจอระบบบัญชีสาม</a:t>
            </a:r>
            <a:r>
              <a:rPr lang="th-TH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มิติ</a:t>
            </a:r>
            <a:endParaRPr lang="th-TH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94849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 smtClean="0"/>
              <a:t>หน้า</a:t>
            </a:r>
            <a:r>
              <a:rPr lang="th-TH" sz="2400" dirty="0"/>
              <a:t>บันทึกขอจัดซื้อ/จ้าง/อนุมัติ</a:t>
            </a:r>
            <a:r>
              <a:rPr lang="th-TH" sz="2400" dirty="0" smtClean="0"/>
              <a:t>เบิก</a:t>
            </a:r>
            <a:endParaRPr lang="th-TH" sz="2400" dirty="0"/>
          </a:p>
          <a:p>
            <a:endParaRPr lang="ko-KR" alt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3. 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เปลี่ยนแปลงหน้าจอระบบบัญชีสามมิติ</a:t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26984" r="11874" b="6250"/>
          <a:stretch/>
        </p:blipFill>
        <p:spPr bwMode="auto">
          <a:xfrm>
            <a:off x="1547664" y="1384791"/>
            <a:ext cx="6584649" cy="37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47664" y="4515966"/>
            <a:ext cx="3532216" cy="4236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94849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/>
              <a:t>บันทึกรับครุภัณฑ์รอขึ้นทะเบียน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3. 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เปลี่ยนแปลงหน้าจอระบบบัญชีสาม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0" y="1419622"/>
            <a:ext cx="8664602" cy="31440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16017" y="2931790"/>
            <a:ext cx="3600400" cy="593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94849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/>
              <a:t>บันทึกรับครุภัณฑ์รอขึ้น</a:t>
            </a:r>
            <a:r>
              <a:rPr lang="th-TH" sz="2400" dirty="0" smtClean="0"/>
              <a:t>ทะเบียน</a:t>
            </a:r>
            <a:r>
              <a:rPr lang="en-US" sz="2400" dirty="0" smtClean="0"/>
              <a:t> (</a:t>
            </a:r>
            <a:r>
              <a:rPr lang="th-TH" sz="2400" dirty="0" smtClean="0"/>
              <a:t>ต่อ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3. 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เปลี่ยนแปลงหน้าจอระบบบัญชีสาม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76" y="1347614"/>
            <a:ext cx="8206447" cy="3699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599" y="1926001"/>
            <a:ext cx="2448273" cy="2857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94849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/>
              <a:t>หน้าบันทึกใบสั่งซื้อ/</a:t>
            </a:r>
            <a:r>
              <a:rPr lang="th-TH" sz="2400" dirty="0" smtClean="0"/>
              <a:t>จ้าง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3. 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เปลี่ยนแปลงหน้าจอระบบบัญชีสาม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27084" r="8415" b="16468"/>
          <a:stretch/>
        </p:blipFill>
        <p:spPr bwMode="auto">
          <a:xfrm>
            <a:off x="467544" y="1275606"/>
            <a:ext cx="8245268" cy="3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31942" y="4443958"/>
            <a:ext cx="2276070" cy="479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94849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/>
              <a:t>หน้าบันทึกใบสั่งซื้อ/</a:t>
            </a:r>
            <a:r>
              <a:rPr lang="th-TH" sz="2400" dirty="0" smtClean="0"/>
              <a:t>จ้าง </a:t>
            </a:r>
            <a:r>
              <a:rPr lang="en-US" sz="2400" dirty="0" smtClean="0"/>
              <a:t>(</a:t>
            </a:r>
            <a:r>
              <a:rPr lang="th-TH" sz="2400" dirty="0" smtClean="0"/>
              <a:t>ต่อ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3. 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เปลี่ยนแปลงหน้าจอระบบบัญชีสาม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82" y="1347614"/>
            <a:ext cx="4756203" cy="38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94849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/>
              <a:t>หน้าบันทึกใบสั่งซื้อ/</a:t>
            </a:r>
            <a:r>
              <a:rPr lang="th-TH" sz="2400" dirty="0" smtClean="0"/>
              <a:t>จ้าง </a:t>
            </a:r>
            <a:r>
              <a:rPr lang="en-US" sz="2400" dirty="0" smtClean="0"/>
              <a:t>(</a:t>
            </a:r>
            <a:r>
              <a:rPr lang="th-TH" sz="2400" dirty="0" smtClean="0"/>
              <a:t>ต่อ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3. 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เปลี่ยนแปลงหน้าจอระบบบัญชีสาม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7614"/>
            <a:ext cx="7426339" cy="36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05" y="1262837"/>
            <a:ext cx="7938621" cy="375392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94849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 smtClean="0"/>
              <a:t>บันทึก</a:t>
            </a:r>
            <a:r>
              <a:rPr lang="th-TH" sz="2400" dirty="0"/>
              <a:t>รับแบบ</a:t>
            </a:r>
            <a:r>
              <a:rPr lang="th-TH" sz="2400" dirty="0" smtClean="0"/>
              <a:t>ไม่มี</a:t>
            </a:r>
            <a:r>
              <a:rPr lang="th-TH" sz="2400" dirty="0"/>
              <a:t>ใบตั้ง</a:t>
            </a:r>
            <a:r>
              <a:rPr lang="th-TH" sz="2400" dirty="0" smtClean="0"/>
              <a:t>หนี้</a:t>
            </a:r>
            <a:r>
              <a:rPr lang="en-US" sz="2400" dirty="0" smtClean="0"/>
              <a:t> (</a:t>
            </a:r>
            <a:r>
              <a:rPr lang="th-TH" sz="2400" dirty="0" smtClean="0"/>
              <a:t>กรณีไม่มีชื่อในระบบ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3. 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เปลี่ยนแปลงหน้าจอระบบบัญชีสาม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83967" y="2357701"/>
            <a:ext cx="432048" cy="424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55976" y="3474780"/>
            <a:ext cx="432048" cy="424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3" y="2782600"/>
            <a:ext cx="3240360" cy="20934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94849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 smtClean="0"/>
              <a:t>บันทึก</a:t>
            </a:r>
            <a:r>
              <a:rPr lang="th-TH" sz="2400" dirty="0"/>
              <a:t>รับแบบ</a:t>
            </a:r>
            <a:r>
              <a:rPr lang="th-TH" sz="2400" dirty="0" smtClean="0"/>
              <a:t>ไม่มี</a:t>
            </a:r>
            <a:r>
              <a:rPr lang="th-TH" sz="2400" dirty="0"/>
              <a:t>ใบตั้ง</a:t>
            </a:r>
            <a:r>
              <a:rPr lang="th-TH" sz="2400" dirty="0" smtClean="0"/>
              <a:t>หนี้</a:t>
            </a:r>
            <a:r>
              <a:rPr lang="en-US" sz="2400" dirty="0" smtClean="0"/>
              <a:t> (</a:t>
            </a:r>
            <a:r>
              <a:rPr lang="th-TH" sz="2400" dirty="0" smtClean="0"/>
              <a:t>กรณีมีชื่อในระบบ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3. 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เปลี่ยนแปลงหน้าจอระบบบัญชีสาม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98" y="1285795"/>
            <a:ext cx="7429804" cy="372571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83968" y="2295632"/>
            <a:ext cx="432048" cy="424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4088" y="2693578"/>
            <a:ext cx="432048" cy="424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77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หัวข้อในการเสวนา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627534"/>
            <a:ext cx="8568952" cy="391953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แบบทดสอบก่อนเสวนา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ระบบติดตามการจัดซื้อจัดจ้าง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การเปลี่ยนแปลงหน้าจอระบบบัญชีสาม</a:t>
            </a:r>
            <a:r>
              <a:rPr lang="th-TH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มิติ</a:t>
            </a:r>
            <a:endPara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ที่พบบ่อยในการใช้งานระบบบัญชีสามมิติ</a:t>
            </a:r>
          </a:p>
          <a:p>
            <a:pPr marL="514350" indent="-514350">
              <a:buAutoNum type="arabicPeriod"/>
            </a:pPr>
            <a:r>
              <a:rPr lang="th-TH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กันเงินในระบบบัญชีสามมิติ</a:t>
            </a: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 AP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คงค้าง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รายการแล้ว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th-TH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และเอกสารที่ยังไม่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 startAt="7"/>
            </a:pP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ข้อมูลรายการระหว่างกันของหน่วยงาน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ภาครัฐ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 startAt="7"/>
            </a:pP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งานบัญชี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 startAt="7"/>
            </a:pP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 startAt="7"/>
            </a:pP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แบบทดสอบ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หลังเสวนา</a:t>
            </a:r>
          </a:p>
          <a:p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- </a:t>
            </a:r>
            <a:r>
              <a:rPr lang="th-TH" sz="2400" dirty="0" smtClean="0"/>
              <a:t>รายงานใบขอซื้อ/จ้าง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3. 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เปลี่ยนแปลงหน้าจอระบบบัญชีสาม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1026" name="Picture 2" descr="C:\Users\admin\Desktop\messageImage_1503646192225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6946"/>
            <a:ext cx="7704856" cy="37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300192" y="3075806"/>
            <a:ext cx="93610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3. 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เปลี่ยนแปลงหน้าจอระบบบัญชีสาม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- </a:t>
            </a:r>
            <a:r>
              <a:rPr lang="th-TH" sz="2400" dirty="0" smtClean="0"/>
              <a:t>รายงานใบขอซื้อ/จ้าง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 descr="C:\Users\admin\Desktop\messageImage_1503646213464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432"/>
            <a:ext cx="7632848" cy="37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43608" y="3363838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4371950"/>
            <a:ext cx="6768752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heav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หัวข้อในการเสวนา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39652" y="1995686"/>
            <a:ext cx="7884368" cy="8231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ที่พบบ่อยในการใช้งานระบบบัญชีสามมิติ</a:t>
            </a:r>
          </a:p>
          <a:p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7504" y="1160189"/>
            <a:ext cx="8928992" cy="691481"/>
          </a:xfrm>
        </p:spPr>
        <p:txBody>
          <a:bodyPr/>
          <a:lstStyle/>
          <a:p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ถาม</a:t>
            </a:r>
            <a:r>
              <a:rPr lang="th-TH" sz="2400" dirty="0" smtClean="0"/>
              <a:t> กรณี ปรับปรุงอาคาร</a:t>
            </a:r>
            <a:r>
              <a:rPr lang="en-US" sz="2400" dirty="0" smtClean="0"/>
              <a:t>/</a:t>
            </a:r>
            <a:r>
              <a:rPr lang="th-TH" sz="2400" dirty="0" smtClean="0"/>
              <a:t>สิ่งปลูกสร้างให้แก่ ส่วนงาน</a:t>
            </a:r>
            <a:r>
              <a:rPr lang="en-US" sz="2400" dirty="0" smtClean="0"/>
              <a:t>/</a:t>
            </a:r>
            <a:r>
              <a:rPr lang="th-TH" sz="2400" dirty="0" smtClean="0"/>
              <a:t>หน่วยงานอื่น</a:t>
            </a:r>
            <a:endParaRPr lang="th-TH" sz="2400" dirty="0"/>
          </a:p>
          <a:p>
            <a:r>
              <a:rPr lang="th-TH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ตอบ</a:t>
            </a:r>
          </a:p>
          <a:p>
            <a:endParaRPr lang="ko-KR" alt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ปัญหาที่พบบ่อยในการใช้งานระบบบัญชีสามมิติ</a:t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51670"/>
            <a:ext cx="667467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55" y="0"/>
            <a:ext cx="9252520" cy="884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890965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รับรู้งาน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ระหว่าง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ก่อสร้างล่าช้า ทำอย่างไร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580" y="1707654"/>
            <a:ext cx="853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</a:p>
          <a:p>
            <a:pPr marL="342900" indent="-342900">
              <a:buFontTx/>
              <a:buChar char="-"/>
            </a:pPr>
            <a:r>
              <a:rPr lang="th-TH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</a:t>
            </a:r>
            <a:r>
              <a:rPr lang="th-TH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บันทึกข้อความ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ขอรับรู้งาน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ระหว่างก่อสร้าง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ล่าช้า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th-TH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</a:t>
            </a:r>
            <a:r>
              <a:rPr lang="th-TH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เข้าระบบบัญชีสามมิติ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หน้าจอบันทึก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รับครุภัณฑ์รอขึ้น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หลังจากได้รับอนุมัติ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เลือกวันที่รับ เป็นวันที่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ของเดือนปัจจุบันที่ทำรายการ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กรณีนี้ ให้รายงานทรัพย์สินที่ขึ้นทะเบียนล่าช้า ทุกเดือน</a:t>
            </a:r>
            <a:endParaRPr lang="en-US" sz="2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55" y="0"/>
            <a:ext cx="9252520" cy="884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890965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การขึ้นทะเบียนรับรู้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งานระหว่าง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ก่อสร้าง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ทำตอนไหน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580" y="1948646"/>
            <a:ext cx="8532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หลังจากตรวจรับงานงวดสุดท้าย ภายในเดือนที่ตรวจรับ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เสร็จ</a:t>
            </a:r>
          </a:p>
          <a:p>
            <a:pPr marL="342900" indent="-342900">
              <a:buFontTx/>
              <a:buChar char="-"/>
            </a:pPr>
            <a:r>
              <a:rPr lang="th-TH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</a:t>
            </a:r>
            <a:r>
              <a:rPr lang="th-TH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บันทึกข้อความ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ขอรับรู้งานระหว่างก่อสร้างล่าช้า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th-TH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</a:t>
            </a:r>
            <a:r>
              <a:rPr lang="th-TH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เข้าระบบบัญชีสามมิติ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หน้าจอบันทึกรับ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ครุภัณฑ์รอขึ้น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</a:t>
            </a: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t="23047" r="2416" b="5469"/>
          <a:stretch/>
        </p:blipFill>
        <p:spPr bwMode="auto">
          <a:xfrm>
            <a:off x="683568" y="926950"/>
            <a:ext cx="8057790" cy="42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5936" y="2087642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หน้าจอการทำงานรับรู้</a:t>
            </a:r>
          </a:p>
          <a:p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ระหว่าง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ก่อสร้าง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23828" r="2342" b="37109"/>
          <a:stretch/>
        </p:blipFill>
        <p:spPr bwMode="auto">
          <a:xfrm>
            <a:off x="35496" y="1563638"/>
            <a:ext cx="90220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926" y="843558"/>
            <a:ext cx="7464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หน้าจอการทำงานรับรู้งาน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ระหว่าง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ก่อสร้าง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55" y="0"/>
            <a:ext cx="9252520" cy="884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987574"/>
            <a:ext cx="85324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ลืม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/POST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การรับหลักประกันซอง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สัญญา</a:t>
            </a:r>
          </a:p>
          <a:p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ทำหนังสือชี้แจงเหตุผลของการลืมทำ/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ขอบันทึกเป็นวันที่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/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ลืม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PR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ข้าม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</a:p>
          <a:p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th-TH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ยกเลิก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เก่า แล้วทำ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ใหม่ในเดือนปัจจุบัน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981562"/>
            <a:ext cx="8191450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h-T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ระบุ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ชื่อบัญชีผิด ปรับปรุงได้หรือไม่</a:t>
            </a:r>
          </a:p>
          <a:p>
            <a:r>
              <a:rPr lang="th-TH" sz="24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ครุภัณฑ์ วัสดุ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ไม่สามารถปรับปรุงไม่ได้</a:t>
            </a:r>
          </a:p>
          <a:p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</a:t>
            </a:r>
            <a:r>
              <a:rPr lang="th-TH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กรณีมิติผิด ชื่อเจ้าหนี้ผิด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ไม่สามารถปรับปรุงไม่ได้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</a:t>
            </a:r>
            <a:r>
              <a:rPr lang="th-TH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</a:t>
            </a:r>
            <a:r>
              <a:rPr lang="th-TH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สามารถปรับปรุงได้</a:t>
            </a:r>
          </a:p>
          <a:p>
            <a:endParaRPr lang="th-TH" sz="24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92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แบบทดสอบก่อนเสวนา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ea typeface="Tahoma" panose="020B0604030504040204" pitchFamily="34" charset="0"/>
              <a:cs typeface="ThaiSans Neue Black" pitchFamily="2" charset="-34"/>
            </a:endParaRPr>
          </a:p>
        </p:txBody>
      </p:sp>
      <p:pic>
        <p:nvPicPr>
          <p:cNvPr id="2050" name="Picture 2" descr="ผลการค้นหารูปภาพสำหรับ tes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7654"/>
            <a:ext cx="288032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1491630"/>
            <a:ext cx="9370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คำถาม</a:t>
            </a:r>
            <a:r>
              <a:rPr lang="th-TH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เกี่ยวกับระบบบัญชีสามมิติ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10 ข้อ</a:t>
            </a:r>
          </a:p>
          <a:p>
            <a:r>
              <a:rPr lang="en-US" sz="2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คำถาม</a:t>
            </a:r>
            <a:r>
              <a:rPr lang="th-TH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เกี่ยวกับงานบัญชี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10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th-TH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เวลาที่ใช้ในการทำแบบทดสอบ 9.30 น. ถึง 9.40 น.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2001" y="1148719"/>
            <a:ext cx="8191450" cy="265457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h-T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เพิ่มข้อมูลผู้ขาย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นิสิต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 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ด่วน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อย่างไร</a:t>
            </a:r>
          </a:p>
          <a:p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กรอกแบบฟอร์มหลักข้อมูลขาย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สามารถดาวโหลด</a:t>
            </a:r>
            <a:r>
              <a:rPr lang="th-TH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ได้จาก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</a:t>
            </a:r>
            <a:r>
              <a:rPr lang="th-TH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เว็บไซต์    กอง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คลัง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scan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ส่งมาทางอีเมลล์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fax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มาที่ 038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393270 หรือ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4. 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ปัญหาที่พบบ่อยในการใช้งานระบบบัญชีสามมิติ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)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/>
            </a:r>
            <a:b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24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148719"/>
            <a:ext cx="8593899" cy="37625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h-T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ปรับปรุง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ครุภัณฑ์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อาคาร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สิ่งปลูกสร้าง ที่ไม่มีข้อมูลในระบบบัญชี 3 มิติ จะทำอย่างไร</a:t>
            </a:r>
          </a:p>
          <a:p>
            <a:r>
              <a:rPr lang="th-TH" sz="24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ครุภัณฑ์หรืออาคารก่อนปี 40 จะไม่มีในระบบ 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ครุภัณฑ์ต่ำกว่าเกณฑ์ก่อนปี 52 จะไม่มีในระบบ 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</a:t>
            </a:r>
            <a:r>
              <a:rPr lang="th-TH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 งวดงานเดียว</a:t>
            </a:r>
            <a:endParaRPr lang="th-TH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- ทำ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 </a:t>
            </a:r>
            <a:r>
              <a:rPr lang="th-TH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เลือกประเภทเป็น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งานปรับปรุง 	</a:t>
            </a:r>
            <a:r>
              <a:rPr lang="th-TH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th-TH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ชื่อครุภัณฑ์/อาคาร/สิ่งปลูกสร้าง</a:t>
            </a:r>
          </a:p>
          <a:p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 หลายงวด</a:t>
            </a:r>
            <a:r>
              <a:rPr lang="th-TH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-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เลือกประเภทเป็นงานปรับปรุง</a:t>
            </a:r>
            <a:endParaRPr lang="th-TH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</a:t>
            </a:r>
            <a:r>
              <a:rPr lang="th-TH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งานระหว่างก่อสร้าง</a:t>
            </a:r>
          </a:p>
        </p:txBody>
      </p:sp>
      <p:sp>
        <p:nvSpPr>
          <p:cNvPr id="9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4. 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ปัญหาที่พบบ่อยในการใช้งานระบบบัญชีสามมิติ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)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/>
            </a:r>
            <a:b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15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915566"/>
            <a:ext cx="8191450" cy="41319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th-T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ถ้า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ขึ้นทะเบียนครุภัณฑ์และเลือกประเภทค่าเสื่อมผิด ทำอย่างไร</a:t>
            </a:r>
          </a:p>
          <a:p>
            <a:r>
              <a:rPr lang="th-TH" sz="24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ยังไม่คิดค่าเสื่อม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ขอยกเลิกการขึ้นทะเบียนครุภัณฑ์ 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คิดค่าเสื่อมแล้ว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ทำบันทึกข้อความขอแก้ไขฐานข้อมูล</a:t>
            </a:r>
            <a:r>
              <a:rPr lang="th-TH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และปรับปรุง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บัญชี</a:t>
            </a:r>
          </a:p>
          <a:p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กรณี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รับบริจาค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ครุภัณฑ์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หรือรับรู้งานระหว่างก่อสร้าง และระบุมิติผิด จะต้องทำอย่างไร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ยังไม่คิดค่าเสื่อม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ขอยกเลิกการขึ้นทะเบียนครุภัณฑ์ 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คิดค่าเสื่อมแล้ว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ทำบันทึกข้อความขอแก้ไขฐานข้อมูลและปรับปรุงบัญชี</a:t>
            </a:r>
          </a:p>
        </p:txBody>
      </p:sp>
      <p:sp>
        <p:nvSpPr>
          <p:cNvPr id="9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4. 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ปัญหาที่พบบ่อยในการใช้งานระบบบัญชีสามมิติ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)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/>
            </a:r>
            <a:b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85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2001" y="1081104"/>
            <a:ext cx="8191450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/>
            <a:endParaRPr lang="th-TH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ถ้า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รับเงินหลังนำส่งเงินแล้ว จะทำอย่างไร</a:t>
            </a:r>
          </a:p>
          <a:p>
            <a:pPr marL="0" lvl="1"/>
            <a:r>
              <a:rPr lang="th-TH" sz="24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บันทึกรายการเลือกวันที่เป็นวันพรุ่งนี้</a:t>
            </a:r>
          </a:p>
        </p:txBody>
      </p:sp>
      <p:sp>
        <p:nvSpPr>
          <p:cNvPr id="9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4. 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ปัญหาที่พบบ่อยในการใช้งานระบบบัญชีสามมิติ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)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/>
            </a:r>
            <a:b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43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55" y="0"/>
            <a:ext cx="9252520" cy="884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03" y="919540"/>
            <a:ext cx="9101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ซื้อครุภัณฑ์  </a:t>
            </a:r>
            <a:r>
              <a:rPr lang="th-TH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th-TH" sz="2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นับ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ตรงตาม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   </a:t>
            </a:r>
          </a:p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งบประมาณ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598" y="1995686"/>
            <a:ext cx="74888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</a:p>
          <a:p>
            <a:pPr marL="342900" indent="-342900">
              <a:buFontTx/>
              <a:buChar char="-"/>
            </a:pP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เลือกหน่วยนับในระบบจัดซื้อจัดจ้าง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บันทึกขอซื้อ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จ้าง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อนุมัติเบิก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บันทึกรายการย่อย</a:t>
            </a:r>
          </a:p>
          <a:p>
            <a:pPr marL="342900" indent="-342900">
              <a:buFontTx/>
              <a:buChar char="-"/>
            </a:pP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 ไม่มีหน่วยนับให้เลือก ติดต่อ งานพัฒนาระบบบัญชีสามมิติ 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โทร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2141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55" y="0"/>
            <a:ext cx="9252520" cy="884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987574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การซื้อครุภัณฑ์  หน่วยนับ เรื่องไม่ตรงตามเล่มงบประมาณ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29" y="1510794"/>
            <a:ext cx="6728771" cy="33741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48064" y="2859782"/>
            <a:ext cx="432048" cy="424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51920" y="3435846"/>
            <a:ext cx="432048" cy="424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55" y="0"/>
            <a:ext cx="9252520" cy="884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03" y="919540"/>
            <a:ext cx="9101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ซื้อครุภัณฑ์  </a:t>
            </a:r>
            <a:r>
              <a:rPr lang="th-TH" sz="2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ตรงตาม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   </a:t>
            </a:r>
          </a:p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งบประมาณ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598" y="1995686"/>
            <a:ext cx="7488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ระบุคำอธิบายรายการ  ให้ตรงตามเล่มงบประมาณ</a:t>
            </a:r>
          </a:p>
        </p:txBody>
      </p:sp>
    </p:spTree>
    <p:extLst>
      <p:ext uri="{BB962C8B-B14F-4D97-AF65-F5344CB8AC3E}">
        <p14:creationId xmlns:p14="http://schemas.microsoft.com/office/powerpoint/2010/main" val="38657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55" y="0"/>
            <a:ext cx="9252520" cy="884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919540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กรณีซื้อครุภัณฑ์ ที่มีค่าติดตั้ง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598" y="1995686"/>
            <a:ext cx="7488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</a:p>
          <a:p>
            <a:pPr marL="342900" indent="-342900">
              <a:buFontTx/>
              <a:buChar char="-"/>
            </a:pP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ให้นำค่าติดตั้งเฉลี่ยเพิ่มให้กับมูลค่าของครุภัณฑ์นั้น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55" y="0"/>
            <a:ext cx="9252520" cy="884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03" y="919540"/>
            <a:ext cx="910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วิธีการคำนวณค่าปรับ ในหน้าตรวจรับสินค้า/ตั้งหนี้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598" y="1995686"/>
            <a:ext cx="74888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</a:p>
          <a:p>
            <a:pPr marL="342900" indent="-342900">
              <a:buFontTx/>
              <a:buChar char="-"/>
            </a:pP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การหักค่าปรับ มี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</a:t>
            </a:r>
          </a:p>
          <a:p>
            <a:pPr marL="800100" lvl="1" indent="-342900">
              <a:buFontTx/>
              <a:buChar char="-"/>
            </a:pP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การหักค่าปรับที่มีผลต่องบประมาณ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ค่าปรับแรงงาน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การหักค่าปรับ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มีไม่ผล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ต่องบประมาณ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ค่าปรับตามจำนวนวัน, ค่าปรับตามจำนวนคน, อัตราร้อยละ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55" y="0"/>
            <a:ext cx="9252520" cy="884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03" y="919540"/>
            <a:ext cx="910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วิธีการคำนวณค่าปรับ ในหน้าตรวจรับสินค้า/ตั้งหนี้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4867"/>
            <a:ext cx="8293796" cy="341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หัวข้อในการเสวนา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39652" y="1995686"/>
            <a:ext cx="7884368" cy="82318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</a:t>
            </a:r>
            <a:r>
              <a:rPr lang="th-TH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ติดตามการจัดซื้อจัดจ้าง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55" y="0"/>
            <a:ext cx="9252520" cy="8844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4.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ปัญหาที่พบบ่อยในการใช้งานระบบบัญชีสาม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03" y="919540"/>
            <a:ext cx="910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การซื้อวัสดุ ที่มี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แหล่งเงิน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598" y="1995686"/>
            <a:ext cx="74888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</a:t>
            </a: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วัสดุ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อย่างไม่สามารถใช้แหล่งเงินหลายแหล่งได้</a:t>
            </a: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ต้องแยกเป็น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</a:t>
            </a: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	รายการที่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กระดาษ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รีม แหล่งเงินรายได้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รายการ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กระดาษ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รีม แหล่ง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เงินแผ่นดิน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หัวข้อในการเสวนา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39652" y="1995686"/>
            <a:ext cx="7884368" cy="82318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</a:t>
            </a:r>
            <a:r>
              <a:rPr lang="th-TH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กันเงินในระบบบัญชีสามมิติ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23589" r="2437" b="27429"/>
          <a:stretch/>
        </p:blipFill>
        <p:spPr bwMode="auto">
          <a:xfrm>
            <a:off x="179512" y="1436950"/>
            <a:ext cx="8856984" cy="358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289048" y="915566"/>
            <a:ext cx="9433048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u="sng" dirty="0" smtClean="0"/>
              <a:t>ตัวอย่าง</a:t>
            </a:r>
            <a:r>
              <a:rPr lang="th-TH" sz="2400" u="sng" dirty="0"/>
              <a:t>หน้าจอและขั้นตอนการกันเงินแบบมี </a:t>
            </a:r>
            <a:r>
              <a:rPr lang="en-US" sz="2400" u="sng" dirty="0"/>
              <a:t>PO (</a:t>
            </a:r>
            <a:r>
              <a:rPr lang="th-TH" sz="2400" u="sng" dirty="0"/>
              <a:t>แบบมีหนี้</a:t>
            </a:r>
            <a:r>
              <a:rPr lang="en-US" sz="2400" u="sng" dirty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97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5. 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การกันเงินในระบบบัญชีสามมิติ</a:t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9" name="วงรี 5"/>
          <p:cNvSpPr/>
          <p:nvPr/>
        </p:nvSpPr>
        <p:spPr>
          <a:xfrm>
            <a:off x="1302359" y="2171049"/>
            <a:ext cx="825263" cy="3497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10" name="วงรี 6"/>
          <p:cNvSpPr/>
          <p:nvPr/>
        </p:nvSpPr>
        <p:spPr>
          <a:xfrm>
            <a:off x="1037127" y="2727626"/>
            <a:ext cx="2305289" cy="3028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11" name="วงรี 8"/>
          <p:cNvSpPr/>
          <p:nvPr/>
        </p:nvSpPr>
        <p:spPr>
          <a:xfrm>
            <a:off x="5567707" y="2383453"/>
            <a:ext cx="1518996" cy="3377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12" name="วงรี 9"/>
          <p:cNvSpPr/>
          <p:nvPr/>
        </p:nvSpPr>
        <p:spPr>
          <a:xfrm>
            <a:off x="5567707" y="2721210"/>
            <a:ext cx="1518996" cy="3082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13" name="วงรี 11" title="1"/>
          <p:cNvSpPr/>
          <p:nvPr/>
        </p:nvSpPr>
        <p:spPr>
          <a:xfrm>
            <a:off x="951700" y="1892321"/>
            <a:ext cx="285340" cy="2994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14" name="กล่องข้อความ 4"/>
          <p:cNvSpPr txBox="1"/>
          <p:nvPr/>
        </p:nvSpPr>
        <p:spPr>
          <a:xfrm>
            <a:off x="2175143" y="2158241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5" name="กล่องข้อความ 18"/>
          <p:cNvSpPr txBox="1"/>
          <p:nvPr/>
        </p:nvSpPr>
        <p:spPr>
          <a:xfrm>
            <a:off x="3504709" y="2775870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6" name="กล่องข้อความ 19"/>
          <p:cNvSpPr txBox="1"/>
          <p:nvPr/>
        </p:nvSpPr>
        <p:spPr>
          <a:xfrm>
            <a:off x="7291210" y="2410576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7" name="กล่องข้อความ 20"/>
          <p:cNvSpPr txBox="1"/>
          <p:nvPr/>
        </p:nvSpPr>
        <p:spPr>
          <a:xfrm>
            <a:off x="7269732" y="2727626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8" name="กล่องข้อความ 21"/>
          <p:cNvSpPr txBox="1"/>
          <p:nvPr/>
        </p:nvSpPr>
        <p:spPr>
          <a:xfrm>
            <a:off x="1258892" y="1647695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pic>
        <p:nvPicPr>
          <p:cNvPr id="19" name="รูปภาพ 22"/>
          <p:cNvPicPr/>
          <p:nvPr/>
        </p:nvPicPr>
        <p:blipFill rotWithShape="1">
          <a:blip r:embed="rId3"/>
          <a:srcRect l="37935" t="56171" r="12631" b="37715"/>
          <a:stretch/>
        </p:blipFill>
        <p:spPr bwMode="auto">
          <a:xfrm>
            <a:off x="179512" y="4350214"/>
            <a:ext cx="8662308" cy="634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วงรี 23"/>
          <p:cNvSpPr/>
          <p:nvPr/>
        </p:nvSpPr>
        <p:spPr>
          <a:xfrm>
            <a:off x="228000" y="4678363"/>
            <a:ext cx="310742" cy="2979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21" name="วงรี 24"/>
          <p:cNvSpPr/>
          <p:nvPr/>
        </p:nvSpPr>
        <p:spPr>
          <a:xfrm>
            <a:off x="1567153" y="1892321"/>
            <a:ext cx="295677" cy="2978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22" name="กล่องข้อความ 25"/>
          <p:cNvSpPr txBox="1"/>
          <p:nvPr/>
        </p:nvSpPr>
        <p:spPr>
          <a:xfrm>
            <a:off x="1934831" y="1656747"/>
            <a:ext cx="2549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23" name="กล่องข้อความ 26"/>
          <p:cNvSpPr txBox="1"/>
          <p:nvPr/>
        </p:nvSpPr>
        <p:spPr>
          <a:xfrm>
            <a:off x="538742" y="4481072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43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20" grpId="0" animBg="1"/>
      <p:bldP spid="21" grpId="0" animBg="1"/>
      <p:bldP spid="2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t="22725" r="3097" b="6046"/>
          <a:stretch/>
        </p:blipFill>
        <p:spPr bwMode="auto">
          <a:xfrm>
            <a:off x="949989" y="1372035"/>
            <a:ext cx="7059945" cy="37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97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5. 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การกันเงินในระบบบัญชีสาม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มิติ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73" name="วงรี 7"/>
          <p:cNvSpPr/>
          <p:nvPr/>
        </p:nvSpPr>
        <p:spPr>
          <a:xfrm>
            <a:off x="2977792" y="1996224"/>
            <a:ext cx="738263" cy="2148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74" name="สี่เหลี่ยมผืนผ้ามุมมน 8"/>
          <p:cNvSpPr/>
          <p:nvPr/>
        </p:nvSpPr>
        <p:spPr>
          <a:xfrm>
            <a:off x="2653545" y="2239227"/>
            <a:ext cx="2071641" cy="8687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350"/>
          </a:p>
        </p:txBody>
      </p:sp>
      <p:sp>
        <p:nvSpPr>
          <p:cNvPr id="75" name="วงรี 11"/>
          <p:cNvSpPr/>
          <p:nvPr/>
        </p:nvSpPr>
        <p:spPr>
          <a:xfrm>
            <a:off x="4898592" y="3008175"/>
            <a:ext cx="1729814" cy="1995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76" name="วงรี 12"/>
          <p:cNvSpPr/>
          <p:nvPr/>
        </p:nvSpPr>
        <p:spPr>
          <a:xfrm>
            <a:off x="4898592" y="3240520"/>
            <a:ext cx="1734398" cy="1865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77" name="วงรี 13"/>
          <p:cNvSpPr/>
          <p:nvPr/>
        </p:nvSpPr>
        <p:spPr>
          <a:xfrm>
            <a:off x="2606284" y="3148302"/>
            <a:ext cx="1738480" cy="2760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78" name="วงรี 15"/>
          <p:cNvSpPr/>
          <p:nvPr/>
        </p:nvSpPr>
        <p:spPr>
          <a:xfrm>
            <a:off x="1522698" y="1574329"/>
            <a:ext cx="258374" cy="2603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79" name="วงรี 16"/>
          <p:cNvSpPr/>
          <p:nvPr/>
        </p:nvSpPr>
        <p:spPr>
          <a:xfrm>
            <a:off x="977416" y="4255350"/>
            <a:ext cx="314953" cy="2645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80" name="วงรี 17"/>
          <p:cNvSpPr/>
          <p:nvPr/>
        </p:nvSpPr>
        <p:spPr>
          <a:xfrm>
            <a:off x="1882306" y="1574329"/>
            <a:ext cx="253536" cy="2606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82" name="วงรี 14"/>
          <p:cNvSpPr/>
          <p:nvPr/>
        </p:nvSpPr>
        <p:spPr>
          <a:xfrm>
            <a:off x="1039598" y="4768168"/>
            <a:ext cx="296051" cy="2584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83" name="วงรี 19"/>
          <p:cNvSpPr/>
          <p:nvPr/>
        </p:nvSpPr>
        <p:spPr>
          <a:xfrm>
            <a:off x="2135842" y="1574329"/>
            <a:ext cx="266658" cy="2690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84" name="กล่องข้อความ 20"/>
          <p:cNvSpPr txBox="1"/>
          <p:nvPr/>
        </p:nvSpPr>
        <p:spPr>
          <a:xfrm>
            <a:off x="3851920" y="1834641"/>
            <a:ext cx="240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85" name="กล่องข้อความ 21"/>
          <p:cNvSpPr txBox="1"/>
          <p:nvPr/>
        </p:nvSpPr>
        <p:spPr>
          <a:xfrm>
            <a:off x="4898592" y="2276001"/>
            <a:ext cx="240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6" name="กล่องข้อความ 22"/>
          <p:cNvSpPr txBox="1"/>
          <p:nvPr/>
        </p:nvSpPr>
        <p:spPr>
          <a:xfrm>
            <a:off x="4421820" y="3090067"/>
            <a:ext cx="240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87" name="กล่องข้อความ 23"/>
          <p:cNvSpPr txBox="1"/>
          <p:nvPr/>
        </p:nvSpPr>
        <p:spPr>
          <a:xfrm>
            <a:off x="6804248" y="2868097"/>
            <a:ext cx="240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88" name="กล่องข้อความ 24"/>
          <p:cNvSpPr txBox="1"/>
          <p:nvPr/>
        </p:nvSpPr>
        <p:spPr>
          <a:xfrm>
            <a:off x="6804248" y="3172195"/>
            <a:ext cx="240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89" name="กล่องข้อความ 25"/>
          <p:cNvSpPr txBox="1"/>
          <p:nvPr/>
        </p:nvSpPr>
        <p:spPr>
          <a:xfrm>
            <a:off x="1187623" y="3869284"/>
            <a:ext cx="240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90" name="กล่องข้อความ 26"/>
          <p:cNvSpPr txBox="1"/>
          <p:nvPr/>
        </p:nvSpPr>
        <p:spPr>
          <a:xfrm>
            <a:off x="1330990" y="4445003"/>
            <a:ext cx="420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th-TH" sz="15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กล่องข้อความ 27"/>
          <p:cNvSpPr txBox="1"/>
          <p:nvPr/>
        </p:nvSpPr>
        <p:spPr>
          <a:xfrm>
            <a:off x="2120720" y="1924459"/>
            <a:ext cx="4006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5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th-TH" sz="15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กล่องข้อความ 28"/>
          <p:cNvSpPr txBox="1"/>
          <p:nvPr/>
        </p:nvSpPr>
        <p:spPr>
          <a:xfrm>
            <a:off x="1836626" y="1924459"/>
            <a:ext cx="240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93" name="กล่องข้อความ 29"/>
          <p:cNvSpPr txBox="1"/>
          <p:nvPr/>
        </p:nvSpPr>
        <p:spPr>
          <a:xfrm>
            <a:off x="1483296" y="1916062"/>
            <a:ext cx="240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95" name="วงรี 31"/>
          <p:cNvSpPr/>
          <p:nvPr/>
        </p:nvSpPr>
        <p:spPr>
          <a:xfrm>
            <a:off x="2321060" y="3507854"/>
            <a:ext cx="4808252" cy="2760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rgbClr val="FF0000"/>
              </a:solidFill>
            </a:endParaRPr>
          </a:p>
        </p:txBody>
      </p:sp>
      <p:sp>
        <p:nvSpPr>
          <p:cNvPr id="96" name="กล่องข้อความ 32"/>
          <p:cNvSpPr txBox="1"/>
          <p:nvPr/>
        </p:nvSpPr>
        <p:spPr>
          <a:xfrm>
            <a:off x="7350823" y="3419905"/>
            <a:ext cx="2401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70328" y="980703"/>
            <a:ext cx="6763184" cy="406215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u="sng" dirty="0"/>
              <a:t>ตัวอย่างหน้าจอและขั้นตอนการกันเงินแบบไม่มี</a:t>
            </a:r>
            <a:r>
              <a:rPr lang="th-TH" sz="2400" u="sng" dirty="0" smtClean="0"/>
              <a:t>หนี้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2123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5" grpId="0" animBg="1"/>
      <p:bldP spid="9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หัวข้อในการเสวนา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269817" y="1995686"/>
            <a:ext cx="7884368" cy="1296144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 AP 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คงค้าง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รายการแล้ว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th-TH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เอกสารที่ยังไม่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</a:t>
            </a:r>
          </a:p>
          <a:p>
            <a:pPr algn="ctr"/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26996" r="13801" b="16474"/>
          <a:stretch/>
        </p:blipFill>
        <p:spPr bwMode="auto">
          <a:xfrm>
            <a:off x="1093108" y="1550268"/>
            <a:ext cx="7352829" cy="359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"/>
            <a:ext cx="9144000" cy="884466"/>
          </a:xfrm>
        </p:spPr>
        <p:txBody>
          <a:bodyPr/>
          <a:lstStyle/>
          <a:p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6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.1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PR AP 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คงค้าง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เอกสารที่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POST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รายการแล้ว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4931"/>
            <a:ext cx="9144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th-TH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วิธีการค้นหา </a:t>
            </a:r>
            <a:r>
              <a:rPr lang="en-US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</a:t>
            </a:r>
            <a:r>
              <a:rPr lang="th-TH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 </a:t>
            </a:r>
            <a:r>
              <a:rPr lang="en-US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 </a:t>
            </a:r>
            <a:r>
              <a:rPr lang="th-TH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คงค้างในระบบ</a:t>
            </a:r>
          </a:p>
          <a:p>
            <a:pPr lvl="1">
              <a:spcBef>
                <a:spcPts val="0"/>
              </a:spcBef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รายงานระบบงบประมาณ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รายงานยอดคงเหลืองบประมาณรายจ่าย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1997848" y="1913845"/>
            <a:ext cx="411228" cy="354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9" name="วงรี 8"/>
          <p:cNvSpPr/>
          <p:nvPr/>
        </p:nvSpPr>
        <p:spPr>
          <a:xfrm>
            <a:off x="2749045" y="2427734"/>
            <a:ext cx="1462915" cy="307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802212" y="2676205"/>
            <a:ext cx="1462915" cy="13622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2669687" y="3958447"/>
            <a:ext cx="2099729" cy="53590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4207462" y="2385822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4385131" y="3150923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4932040" y="4159648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2362162" y="2133395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700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45655" r="10761" b="6250"/>
          <a:stretch/>
        </p:blipFill>
        <p:spPr bwMode="auto">
          <a:xfrm>
            <a:off x="194540" y="1556036"/>
            <a:ext cx="8858250" cy="351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"/>
            <a:ext cx="9144000" cy="884466"/>
          </a:xfrm>
        </p:spPr>
        <p:txBody>
          <a:bodyPr/>
          <a:lstStyle/>
          <a:p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6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.1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PR AP 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คงค้าง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เอกสารที่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POST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รายการแล้ว</a:t>
            </a:r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 (</a:t>
            </a:r>
            <a:r>
              <a:rPr lang="th-TH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4544" y="96841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รายงานยอดคงเหลืองบประมาณ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รายจ่าย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7" name="วงรี 12"/>
          <p:cNvSpPr/>
          <p:nvPr/>
        </p:nvSpPr>
        <p:spPr>
          <a:xfrm>
            <a:off x="941674" y="3604761"/>
            <a:ext cx="1381223" cy="1469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8" name="วงรี 14"/>
          <p:cNvSpPr/>
          <p:nvPr/>
        </p:nvSpPr>
        <p:spPr>
          <a:xfrm>
            <a:off x="2652510" y="3604763"/>
            <a:ext cx="1044339" cy="1469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9" name="วงรี 16"/>
          <p:cNvSpPr/>
          <p:nvPr/>
        </p:nvSpPr>
        <p:spPr>
          <a:xfrm>
            <a:off x="6228184" y="3604763"/>
            <a:ext cx="697575" cy="1469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0" name="กล่องข้อความ 18"/>
          <p:cNvSpPr txBox="1"/>
          <p:nvPr/>
        </p:nvSpPr>
        <p:spPr>
          <a:xfrm>
            <a:off x="3676231" y="3575450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1" name="กล่องข้อความ 19"/>
          <p:cNvSpPr txBox="1"/>
          <p:nvPr/>
        </p:nvSpPr>
        <p:spPr>
          <a:xfrm>
            <a:off x="2356836" y="3575450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2" name="กล่องข้อความ 20"/>
          <p:cNvSpPr txBox="1"/>
          <p:nvPr/>
        </p:nvSpPr>
        <p:spPr>
          <a:xfrm>
            <a:off x="6843282" y="3590649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1162" y="1418150"/>
            <a:ext cx="4541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สามารถดูเอกสารตัวเต็มได้ที่เอกสารแนบ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89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t="30859" r="25476" b="23568"/>
          <a:stretch/>
        </p:blipFill>
        <p:spPr bwMode="auto">
          <a:xfrm>
            <a:off x="467544" y="1347614"/>
            <a:ext cx="6915151" cy="333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"/>
            <a:ext cx="9144000" cy="884466"/>
          </a:xfrm>
        </p:spPr>
        <p:txBody>
          <a:bodyPr/>
          <a:lstStyle/>
          <a:p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6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.1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PR AP 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คงค้าง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เอกสารที่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POST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รายการแล้ว</a:t>
            </a:r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 (</a:t>
            </a:r>
            <a:r>
              <a:rPr lang="th-TH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4544" y="96841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รายงานยอดคงเหลืองบประมาณ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รายจ่าย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ต่อ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6139" y="1479345"/>
            <a:ext cx="4541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สามารถดูเอกสารตัวเต็มได้ที่เอกสารแนบ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3" name="วงรี 6"/>
          <p:cNvSpPr/>
          <p:nvPr/>
        </p:nvSpPr>
        <p:spPr>
          <a:xfrm>
            <a:off x="1187624" y="1846928"/>
            <a:ext cx="1381223" cy="2741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4" name="วงรี 7"/>
          <p:cNvSpPr/>
          <p:nvPr/>
        </p:nvSpPr>
        <p:spPr>
          <a:xfrm>
            <a:off x="2771800" y="1897397"/>
            <a:ext cx="1044339" cy="2690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5" name="วงรี 8"/>
          <p:cNvSpPr/>
          <p:nvPr/>
        </p:nvSpPr>
        <p:spPr>
          <a:xfrm>
            <a:off x="6156176" y="1879455"/>
            <a:ext cx="1007094" cy="2708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3" name="กล่องข้อความ 9"/>
          <p:cNvSpPr txBox="1"/>
          <p:nvPr/>
        </p:nvSpPr>
        <p:spPr>
          <a:xfrm>
            <a:off x="3924885" y="2104569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4" name="กล่องข้อความ 10"/>
          <p:cNvSpPr txBox="1"/>
          <p:nvPr/>
        </p:nvSpPr>
        <p:spPr>
          <a:xfrm>
            <a:off x="2474077" y="2067694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5" name="กล่องข้อความ 11"/>
          <p:cNvSpPr txBox="1"/>
          <p:nvPr/>
        </p:nvSpPr>
        <p:spPr>
          <a:xfrm>
            <a:off x="7045740" y="1995686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563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/>
      <p:bldP spid="24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4" t="27474" r="2928" b="5860"/>
          <a:stretch/>
        </p:blipFill>
        <p:spPr bwMode="auto">
          <a:xfrm>
            <a:off x="873250" y="1581974"/>
            <a:ext cx="7030705" cy="345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"/>
            <a:ext cx="9144000" cy="884466"/>
          </a:xfrm>
        </p:spPr>
        <p:txBody>
          <a:bodyPr/>
          <a:lstStyle/>
          <a:p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6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.1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PR AP 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คงค้าง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เอกสารที่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POST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รายการแล้ว</a:t>
            </a:r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 (</a:t>
            </a:r>
            <a:r>
              <a:rPr lang="th-TH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843558"/>
            <a:ext cx="84969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th-TH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วิธีการปิดเอกสาร </a:t>
            </a:r>
            <a:r>
              <a:rPr lang="en-US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 (</a:t>
            </a:r>
            <a:r>
              <a:rPr lang="th-TH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</a:t>
            </a:r>
            <a:r>
              <a:rPr lang="en-US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</a:t>
            </a:r>
            <a:r>
              <a:rPr lang="th-TH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รายการแล้ว</a:t>
            </a:r>
            <a:r>
              <a:rPr lang="en-US" sz="27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วงรี 4"/>
          <p:cNvSpPr/>
          <p:nvPr/>
        </p:nvSpPr>
        <p:spPr>
          <a:xfrm>
            <a:off x="1793215" y="2846930"/>
            <a:ext cx="2253343" cy="342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8" name="วงรี 5"/>
          <p:cNvSpPr/>
          <p:nvPr/>
        </p:nvSpPr>
        <p:spPr>
          <a:xfrm>
            <a:off x="2079764" y="1867764"/>
            <a:ext cx="305932" cy="315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9" name="วงรี 6"/>
          <p:cNvSpPr/>
          <p:nvPr/>
        </p:nvSpPr>
        <p:spPr>
          <a:xfrm>
            <a:off x="887491" y="4011910"/>
            <a:ext cx="304970" cy="275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0" name="สี่เหลี่ยมผืนผ้ามุมมน 7"/>
          <p:cNvSpPr/>
          <p:nvPr/>
        </p:nvSpPr>
        <p:spPr>
          <a:xfrm>
            <a:off x="1742611" y="3197130"/>
            <a:ext cx="2253343" cy="5987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1" name="วงรี 8"/>
          <p:cNvSpPr/>
          <p:nvPr/>
        </p:nvSpPr>
        <p:spPr>
          <a:xfrm>
            <a:off x="1691680" y="1853580"/>
            <a:ext cx="299984" cy="319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2" name="กล่องข้อความ 9"/>
          <p:cNvSpPr txBox="1"/>
          <p:nvPr/>
        </p:nvSpPr>
        <p:spPr>
          <a:xfrm>
            <a:off x="4185493" y="2873966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6" name="กล่องข้อความ 10"/>
          <p:cNvSpPr txBox="1"/>
          <p:nvPr/>
        </p:nvSpPr>
        <p:spPr>
          <a:xfrm>
            <a:off x="4180466" y="3348938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7" name="กล่องข้อความ 11"/>
          <p:cNvSpPr txBox="1"/>
          <p:nvPr/>
        </p:nvSpPr>
        <p:spPr>
          <a:xfrm>
            <a:off x="2582261" y="1888545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8" name="กล่องข้อความ 12"/>
          <p:cNvSpPr txBox="1"/>
          <p:nvPr/>
        </p:nvSpPr>
        <p:spPr>
          <a:xfrm>
            <a:off x="1403648" y="2172668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9" name="กล่องข้อความ 13"/>
          <p:cNvSpPr txBox="1"/>
          <p:nvPr/>
        </p:nvSpPr>
        <p:spPr>
          <a:xfrm>
            <a:off x="588941" y="4011910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638" y="1224785"/>
            <a:ext cx="8628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เมนู ระบบจัดซื้อ/จัดจ้าง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บันทึกปิดใบขอซื้อ/จ้าง/อนุมัติเบิก</a:t>
            </a:r>
          </a:p>
        </p:txBody>
      </p:sp>
    </p:spTree>
    <p:extLst>
      <p:ext uri="{BB962C8B-B14F-4D97-AF65-F5344CB8AC3E}">
        <p14:creationId xmlns:p14="http://schemas.microsoft.com/office/powerpoint/2010/main" val="19366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6" grpId="0"/>
      <p:bldP spid="27" grpId="0"/>
      <p:bldP spid="28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26823" r="3074" b="9504"/>
          <a:stretch/>
        </p:blipFill>
        <p:spPr bwMode="auto">
          <a:xfrm>
            <a:off x="1123167" y="1672657"/>
            <a:ext cx="7088803" cy="334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"/>
            <a:ext cx="9144000" cy="884466"/>
          </a:xfrm>
        </p:spPr>
        <p:txBody>
          <a:bodyPr/>
          <a:lstStyle/>
          <a:p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6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.1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PR AP 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คงค้าง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เอกสารที่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POST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รายการแล้ว</a:t>
            </a:r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 (</a:t>
            </a:r>
            <a:r>
              <a:rPr lang="th-TH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597" y="803925"/>
            <a:ext cx="35368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th-TH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วิธีการปิดเอกสาร </a:t>
            </a:r>
            <a:r>
              <a:rPr lang="en-US" sz="2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 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099" y="1239744"/>
            <a:ext cx="5674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เมนู ระบบจัดซื้อ/จัดจ้าง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ปิดใบสั่งซื้อ</a:t>
            </a:r>
          </a:p>
        </p:txBody>
      </p:sp>
      <p:sp>
        <p:nvSpPr>
          <p:cNvPr id="24" name="วงรี 4"/>
          <p:cNvSpPr/>
          <p:nvPr/>
        </p:nvSpPr>
        <p:spPr>
          <a:xfrm>
            <a:off x="1819483" y="3095323"/>
            <a:ext cx="2351847" cy="339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5" name="วงรี 5"/>
          <p:cNvSpPr/>
          <p:nvPr/>
        </p:nvSpPr>
        <p:spPr>
          <a:xfrm>
            <a:off x="2339752" y="2014533"/>
            <a:ext cx="317727" cy="316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30" name="วงรี 6"/>
          <p:cNvSpPr/>
          <p:nvPr/>
        </p:nvSpPr>
        <p:spPr>
          <a:xfrm>
            <a:off x="1123167" y="3795886"/>
            <a:ext cx="313390" cy="303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31" name="สี่เหลี่ยมผืนผ้ามุมมน 7"/>
          <p:cNvSpPr/>
          <p:nvPr/>
        </p:nvSpPr>
        <p:spPr>
          <a:xfrm>
            <a:off x="5292080" y="2854496"/>
            <a:ext cx="2350318" cy="5922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32" name="วงรี 8"/>
          <p:cNvSpPr/>
          <p:nvPr/>
        </p:nvSpPr>
        <p:spPr>
          <a:xfrm>
            <a:off x="1907704" y="2020813"/>
            <a:ext cx="311375" cy="316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33" name="กล่องข้อความ 9"/>
          <p:cNvSpPr txBox="1"/>
          <p:nvPr/>
        </p:nvSpPr>
        <p:spPr>
          <a:xfrm>
            <a:off x="4283968" y="3121495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4" name="กล่องข้อความ 10"/>
          <p:cNvSpPr txBox="1"/>
          <p:nvPr/>
        </p:nvSpPr>
        <p:spPr>
          <a:xfrm>
            <a:off x="2945035" y="2020813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5" name="กล่องข้อความ 11"/>
          <p:cNvSpPr txBox="1"/>
          <p:nvPr/>
        </p:nvSpPr>
        <p:spPr>
          <a:xfrm>
            <a:off x="1704767" y="2331527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6" name="กล่องข้อความ 12"/>
          <p:cNvSpPr txBox="1"/>
          <p:nvPr/>
        </p:nvSpPr>
        <p:spPr>
          <a:xfrm>
            <a:off x="7668344" y="3111970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7" name="กล่องข้อความ 13"/>
          <p:cNvSpPr txBox="1"/>
          <p:nvPr/>
        </p:nvSpPr>
        <p:spPr>
          <a:xfrm>
            <a:off x="816355" y="3776160"/>
            <a:ext cx="189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383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43558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/>
              <a:t>ระบบงบประมาณ </a:t>
            </a:r>
            <a:r>
              <a:rPr lang="en-US" sz="2400" dirty="0"/>
              <a:t>-&gt; </a:t>
            </a:r>
            <a:r>
              <a:rPr lang="th-TH" sz="2400" dirty="0"/>
              <a:t>หน้าบันทึกจัดทำ</a:t>
            </a:r>
            <a:r>
              <a:rPr lang="th-TH" sz="2400" dirty="0" smtClean="0"/>
              <a:t>แผน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2. 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ระบบติดตามการจัดซื้อจัดจ้าง</a:t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t="26894" r="7132" b="23611"/>
          <a:stretch/>
        </p:blipFill>
        <p:spPr bwMode="auto">
          <a:xfrm>
            <a:off x="390509" y="1419622"/>
            <a:ext cx="8416133" cy="326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4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รูปภาพ 3"/>
          <p:cNvPicPr/>
          <p:nvPr/>
        </p:nvPicPr>
        <p:blipFill rotWithShape="1">
          <a:blip r:embed="rId2"/>
          <a:srcRect l="300" t="59827" r="3395" b="12253"/>
          <a:stretch/>
        </p:blipFill>
        <p:spPr bwMode="auto">
          <a:xfrm>
            <a:off x="683568" y="2951887"/>
            <a:ext cx="7168074" cy="1725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วงรี 4"/>
          <p:cNvSpPr/>
          <p:nvPr/>
        </p:nvSpPr>
        <p:spPr>
          <a:xfrm>
            <a:off x="683567" y="3327445"/>
            <a:ext cx="2277667" cy="296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"/>
            <a:ext cx="9144000" cy="884466"/>
          </a:xfrm>
        </p:spPr>
        <p:txBody>
          <a:bodyPr/>
          <a:lstStyle/>
          <a:p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6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.1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PR AP 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คงค้าง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(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เอกสารที่ </a:t>
            </a:r>
            <a:r>
              <a:rPr lang="en-US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POST</a:t>
            </a:r>
            <a:r>
              <a:rPr lang="th-TH" sz="2800" dirty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รายการแล้ว</a:t>
            </a:r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 (</a:t>
            </a:r>
            <a:r>
              <a:rPr lang="th-TH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2800" dirty="0" smtClean="0"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528" y="884654"/>
            <a:ext cx="914400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th-TH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วิธีการขอปิดเอกสาร </a:t>
            </a: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AP (</a:t>
            </a:r>
            <a:r>
              <a:rPr lang="th-TH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ส่งแบบฟอร์มขอยกเลิกมาที่กองคลังและทรัพย์สิน</a:t>
            </a: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  <a:endParaRPr lang="th-TH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642938" lvl="2" indent="0">
              <a:spcBef>
                <a:spcPts val="450"/>
              </a:spcBef>
              <a:buNone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แบบฟอร์มขอยกเลิกเอกสาร สามารถดาวน์โหลดได้ที่	</a:t>
            </a:r>
          </a:p>
          <a:p>
            <a:pPr marL="642938" lvl="2" indent="0">
              <a:spcBef>
                <a:spcPts val="450"/>
              </a:spcBef>
              <a:buNone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เว็บไซค์กองคลังและทรัพย์สิน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ดาวน์โหลด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สำหรับบุคลากร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 		แบบยกเลิก/ปรับปรุงบัญชี</a:t>
            </a:r>
          </a:p>
        </p:txBody>
      </p:sp>
      <p:sp>
        <p:nvSpPr>
          <p:cNvPr id="6" name="Rectangle 5"/>
          <p:cNvSpPr/>
          <p:nvPr/>
        </p:nvSpPr>
        <p:spPr>
          <a:xfrm>
            <a:off x="-252536" y="4435614"/>
            <a:ext cx="9649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038" lvl="1" indent="0">
              <a:spcBef>
                <a:spcPts val="0"/>
              </a:spcBef>
              <a:buNone/>
            </a:pPr>
            <a:r>
              <a:rPr lang="th-TH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****</a:t>
            </a:r>
            <a:r>
              <a:rPr lang="en-US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เมื่อทางบัญชียกเลิก </a:t>
            </a:r>
            <a:r>
              <a:rPr lang="en-US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</a:t>
            </a:r>
            <a:r>
              <a:rPr lang="th-TH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เสร็จแล้ว ส่วนงาน/หน่วยงานจะต้องปิด </a:t>
            </a:r>
            <a:r>
              <a:rPr lang="en-US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PO </a:t>
            </a:r>
            <a:r>
              <a:rPr lang="th-TH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</a:t>
            </a:r>
            <a:r>
              <a:rPr lang="th-TH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เพื่อคืนงบประมาณกลับเข้าระบบ</a:t>
            </a:r>
          </a:p>
        </p:txBody>
      </p:sp>
    </p:spTree>
    <p:extLst>
      <p:ext uri="{BB962C8B-B14F-4D97-AF65-F5344CB8AC3E}">
        <p14:creationId xmlns:p14="http://schemas.microsoft.com/office/powerpoint/2010/main" val="41604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27213" r="1610" b="18490"/>
          <a:stretch/>
        </p:blipFill>
        <p:spPr bwMode="auto">
          <a:xfrm>
            <a:off x="439497" y="1783188"/>
            <a:ext cx="8164951" cy="322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"/>
            <a:ext cx="9144000" cy="884466"/>
          </a:xfrm>
        </p:spPr>
        <p:txBody>
          <a:bodyPr/>
          <a:lstStyle/>
          <a:p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6</a:t>
            </a:r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.</a:t>
            </a:r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2</a:t>
            </a:r>
            <a:r>
              <a:rPr lang="en-US" sz="3200" dirty="0">
                <a:latin typeface="ThaiSans Neue Black" pitchFamily="2" charset="-34"/>
                <a:cs typeface="ThaiSans Neue Black" pitchFamily="2" charset="-34"/>
              </a:rPr>
              <a:t> </a:t>
            </a:r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เอกสาร</a:t>
            </a:r>
            <a:r>
              <a:rPr lang="th-TH" sz="3200" dirty="0">
                <a:latin typeface="ThaiSans Neue Black" pitchFamily="2" charset="-34"/>
                <a:cs typeface="ThaiSans Neue Black" pitchFamily="2" charset="-34"/>
              </a:rPr>
              <a:t>ที่ยังไม่ </a:t>
            </a:r>
            <a:r>
              <a:rPr lang="en-US" sz="3200" dirty="0">
                <a:latin typeface="ThaiSans Neue Black" pitchFamily="2" charset="-34"/>
                <a:cs typeface="ThaiSans Neue Black" pitchFamily="2" charset="-34"/>
              </a:rPr>
              <a:t>POST</a:t>
            </a:r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รายการ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891153"/>
            <a:ext cx="9073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h-TH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วิธีการค้นหาเอกสารที่ยังไม่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</a:t>
            </a:r>
            <a:r>
              <a:rPr lang="th-TH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</a:t>
            </a:r>
            <a:endParaRPr lang="th-TH" sz="1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เมนู ปริ้นรายงานย้อนหลัง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รายงานเอกสารที่ยังไม่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POST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รายการ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โดยหน้ารายงานจะมีรายละเอียดให้เลือกดังนี้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2387542" y="2488849"/>
            <a:ext cx="2318816" cy="236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0" name="วงรี 9"/>
          <p:cNvSpPr/>
          <p:nvPr/>
        </p:nvSpPr>
        <p:spPr>
          <a:xfrm>
            <a:off x="2238629" y="2706967"/>
            <a:ext cx="3163975" cy="283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1" name="วงรี 14"/>
          <p:cNvSpPr/>
          <p:nvPr/>
        </p:nvSpPr>
        <p:spPr>
          <a:xfrm>
            <a:off x="2771799" y="3534958"/>
            <a:ext cx="1486061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2" name="วงรี 16"/>
          <p:cNvSpPr/>
          <p:nvPr/>
        </p:nvSpPr>
        <p:spPr>
          <a:xfrm>
            <a:off x="1713287" y="2160006"/>
            <a:ext cx="306320" cy="296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3" name="วงรี 17"/>
          <p:cNvSpPr/>
          <p:nvPr/>
        </p:nvSpPr>
        <p:spPr>
          <a:xfrm>
            <a:off x="2771800" y="3783299"/>
            <a:ext cx="1486061" cy="2582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14" name="กล่องข้อความ 18"/>
          <p:cNvSpPr txBox="1"/>
          <p:nvPr/>
        </p:nvSpPr>
        <p:spPr>
          <a:xfrm>
            <a:off x="5234292" y="2456945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5" name="กล่องข้อความ 19"/>
          <p:cNvSpPr txBox="1"/>
          <p:nvPr/>
        </p:nvSpPr>
        <p:spPr>
          <a:xfrm>
            <a:off x="6100923" y="2685712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6" name="กล่องข้อความ 21"/>
          <p:cNvSpPr txBox="1"/>
          <p:nvPr/>
        </p:nvSpPr>
        <p:spPr>
          <a:xfrm>
            <a:off x="4617524" y="3476863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7" name="กล่องข้อความ 22"/>
          <p:cNvSpPr txBox="1"/>
          <p:nvPr/>
        </p:nvSpPr>
        <p:spPr>
          <a:xfrm>
            <a:off x="4617524" y="3750858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0" name="กล่องข้อความ 23"/>
          <p:cNvSpPr txBox="1"/>
          <p:nvPr/>
        </p:nvSpPr>
        <p:spPr>
          <a:xfrm>
            <a:off x="1777612" y="2491673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98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"/>
            <a:ext cx="9144000" cy="884466"/>
          </a:xfrm>
        </p:spPr>
        <p:txBody>
          <a:bodyPr/>
          <a:lstStyle/>
          <a:p>
            <a:r>
              <a:rPr lang="en-US" sz="3200" dirty="0">
                <a:latin typeface="ThaiSans Neue Black" pitchFamily="2" charset="-34"/>
                <a:cs typeface="ThaiSans Neue Black" pitchFamily="2" charset="-34"/>
              </a:rPr>
              <a:t>6</a:t>
            </a:r>
            <a:r>
              <a:rPr lang="th-TH" sz="3200" dirty="0">
                <a:latin typeface="ThaiSans Neue Black" pitchFamily="2" charset="-34"/>
                <a:cs typeface="ThaiSans Neue Black" pitchFamily="2" charset="-34"/>
              </a:rPr>
              <a:t>.</a:t>
            </a:r>
            <a:r>
              <a:rPr lang="en-US" sz="3200" dirty="0">
                <a:latin typeface="ThaiSans Neue Black" pitchFamily="2" charset="-34"/>
                <a:cs typeface="ThaiSans Neue Black" pitchFamily="2" charset="-34"/>
              </a:rPr>
              <a:t>2 </a:t>
            </a:r>
            <a:r>
              <a:rPr lang="th-TH" sz="3200" dirty="0">
                <a:latin typeface="ThaiSans Neue Black" pitchFamily="2" charset="-34"/>
                <a:cs typeface="ThaiSans Neue Black" pitchFamily="2" charset="-34"/>
              </a:rPr>
              <a:t>เอกสารที่ยังไม่ </a:t>
            </a:r>
            <a:r>
              <a:rPr lang="en-US" sz="3200" dirty="0">
                <a:latin typeface="ThaiSans Neue Black" pitchFamily="2" charset="-34"/>
                <a:cs typeface="ThaiSans Neue Black" pitchFamily="2" charset="-34"/>
              </a:rPr>
              <a:t>POST</a:t>
            </a:r>
            <a:r>
              <a:rPr lang="th-TH" sz="3200" dirty="0">
                <a:latin typeface="ThaiSans Neue Black" pitchFamily="2" charset="-34"/>
                <a:cs typeface="ThaiSans Neue Black" pitchFamily="2" charset="-34"/>
              </a:rPr>
              <a:t>รายการ</a:t>
            </a:r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 (</a:t>
            </a:r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ต่อ</a:t>
            </a:r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)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843558"/>
            <a:ext cx="90730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วิธีการลบเอกสารที่ยังไม่ 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</a:t>
            </a:r>
            <a:r>
              <a:rPr lang="th-TH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ลบที่เมนู ระบบจัดซื้อ/จัดจ้าง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บันทึกขอจัดซื้อ/จ้าง/อนุมัติเบิก</a:t>
            </a:r>
          </a:p>
        </p:txBody>
      </p:sp>
      <p:pic>
        <p:nvPicPr>
          <p:cNvPr id="18" name="รูปภาพ 5"/>
          <p:cNvPicPr/>
          <p:nvPr/>
        </p:nvPicPr>
        <p:blipFill rotWithShape="1">
          <a:blip r:embed="rId2"/>
          <a:srcRect l="11069" t="23498" r="51306" b="31700"/>
          <a:stretch/>
        </p:blipFill>
        <p:spPr bwMode="auto">
          <a:xfrm>
            <a:off x="1187624" y="1422639"/>
            <a:ext cx="6661921" cy="321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รูปภาพ 6"/>
          <p:cNvPicPr/>
          <p:nvPr/>
        </p:nvPicPr>
        <p:blipFill rotWithShape="1">
          <a:blip r:embed="rId2"/>
          <a:srcRect l="11069" t="74130" r="51734" b="19908"/>
          <a:stretch/>
        </p:blipFill>
        <p:spPr bwMode="auto">
          <a:xfrm>
            <a:off x="1187624" y="4655053"/>
            <a:ext cx="6661921" cy="453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วงรี 11"/>
          <p:cNvSpPr/>
          <p:nvPr/>
        </p:nvSpPr>
        <p:spPr>
          <a:xfrm>
            <a:off x="2323628" y="2058164"/>
            <a:ext cx="2336789" cy="209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3" name="วงรี 12"/>
          <p:cNvSpPr/>
          <p:nvPr/>
        </p:nvSpPr>
        <p:spPr>
          <a:xfrm>
            <a:off x="2323628" y="2310590"/>
            <a:ext cx="1451938" cy="198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4" name="วงรี 14"/>
          <p:cNvSpPr/>
          <p:nvPr/>
        </p:nvSpPr>
        <p:spPr>
          <a:xfrm>
            <a:off x="2283483" y="1713416"/>
            <a:ext cx="317102" cy="300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5" name="วงรี 15"/>
          <p:cNvSpPr/>
          <p:nvPr/>
        </p:nvSpPr>
        <p:spPr>
          <a:xfrm>
            <a:off x="2784873" y="1713416"/>
            <a:ext cx="343145" cy="300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6" name="วงรี 16"/>
          <p:cNvSpPr/>
          <p:nvPr/>
        </p:nvSpPr>
        <p:spPr>
          <a:xfrm>
            <a:off x="1203815" y="4847194"/>
            <a:ext cx="310243" cy="258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7" name="กล่องข้อความ 22"/>
          <p:cNvSpPr txBox="1"/>
          <p:nvPr/>
        </p:nvSpPr>
        <p:spPr>
          <a:xfrm>
            <a:off x="4694844" y="1975362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8" name="กล่องข้อความ 23"/>
          <p:cNvSpPr txBox="1"/>
          <p:nvPr/>
        </p:nvSpPr>
        <p:spPr>
          <a:xfrm>
            <a:off x="4151259" y="2241360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9" name="กล่องข้อความ 26"/>
          <p:cNvSpPr txBox="1"/>
          <p:nvPr/>
        </p:nvSpPr>
        <p:spPr>
          <a:xfrm>
            <a:off x="1482372" y="4767546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62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"/>
            <a:ext cx="9144000" cy="884466"/>
          </a:xfrm>
        </p:spPr>
        <p:txBody>
          <a:bodyPr/>
          <a:lstStyle/>
          <a:p>
            <a:r>
              <a:rPr lang="en-US" sz="3200" dirty="0">
                <a:latin typeface="ThaiSans Neue Black" pitchFamily="2" charset="-34"/>
                <a:cs typeface="ThaiSans Neue Black" pitchFamily="2" charset="-34"/>
              </a:rPr>
              <a:t>6</a:t>
            </a:r>
            <a:r>
              <a:rPr lang="th-TH" sz="3200" dirty="0">
                <a:latin typeface="ThaiSans Neue Black" pitchFamily="2" charset="-34"/>
                <a:cs typeface="ThaiSans Neue Black" pitchFamily="2" charset="-34"/>
              </a:rPr>
              <a:t>.</a:t>
            </a:r>
            <a:r>
              <a:rPr lang="en-US" sz="3200" dirty="0">
                <a:latin typeface="ThaiSans Neue Black" pitchFamily="2" charset="-34"/>
                <a:cs typeface="ThaiSans Neue Black" pitchFamily="2" charset="-34"/>
              </a:rPr>
              <a:t>2 </a:t>
            </a:r>
            <a:r>
              <a:rPr lang="th-TH" sz="3200" dirty="0">
                <a:latin typeface="ThaiSans Neue Black" pitchFamily="2" charset="-34"/>
                <a:cs typeface="ThaiSans Neue Black" pitchFamily="2" charset="-34"/>
              </a:rPr>
              <a:t>เอกสารที่ยังไม่ </a:t>
            </a:r>
            <a:r>
              <a:rPr lang="en-US" sz="3200" dirty="0">
                <a:latin typeface="ThaiSans Neue Black" pitchFamily="2" charset="-34"/>
                <a:cs typeface="ThaiSans Neue Black" pitchFamily="2" charset="-34"/>
              </a:rPr>
              <a:t>POST</a:t>
            </a:r>
            <a:r>
              <a:rPr lang="th-TH" sz="3200" dirty="0">
                <a:latin typeface="ThaiSans Neue Black" pitchFamily="2" charset="-34"/>
                <a:cs typeface="ThaiSans Neue Black" pitchFamily="2" charset="-34"/>
              </a:rPr>
              <a:t>รายการ</a:t>
            </a:r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 (</a:t>
            </a:r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ต่อ</a:t>
            </a:r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)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3353" y="918190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ลบที่เมนู ระบบจัดซื้อ/จัดจ้าง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บันทึกตรวจรับสินค้า/ตั้งหนี้</a:t>
            </a:r>
          </a:p>
        </p:txBody>
      </p:sp>
      <p:pic>
        <p:nvPicPr>
          <p:cNvPr id="15" name="รูปภาพ 4"/>
          <p:cNvPicPr/>
          <p:nvPr/>
        </p:nvPicPr>
        <p:blipFill rotWithShape="1">
          <a:blip r:embed="rId2"/>
          <a:srcRect l="6504" t="23378" r="43723" b="44362"/>
          <a:stretch/>
        </p:blipFill>
        <p:spPr bwMode="auto">
          <a:xfrm>
            <a:off x="323528" y="1379855"/>
            <a:ext cx="8429490" cy="3076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รูปภาพ 5"/>
          <p:cNvPicPr/>
          <p:nvPr/>
        </p:nvPicPr>
        <p:blipFill rotWithShape="1">
          <a:blip r:embed="rId2"/>
          <a:srcRect l="6374" t="56181" r="43533" b="38023"/>
          <a:stretch/>
        </p:blipFill>
        <p:spPr bwMode="auto">
          <a:xfrm>
            <a:off x="323527" y="4502781"/>
            <a:ext cx="8429491" cy="591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วงรี 6"/>
          <p:cNvSpPr/>
          <p:nvPr/>
        </p:nvSpPr>
        <p:spPr>
          <a:xfrm>
            <a:off x="5870637" y="2144905"/>
            <a:ext cx="2327210" cy="278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0" name="วงรี 7"/>
          <p:cNvSpPr/>
          <p:nvPr/>
        </p:nvSpPr>
        <p:spPr>
          <a:xfrm>
            <a:off x="1776353" y="1793148"/>
            <a:ext cx="371758" cy="336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21" name="วงรี 8"/>
          <p:cNvSpPr/>
          <p:nvPr/>
        </p:nvSpPr>
        <p:spPr>
          <a:xfrm>
            <a:off x="1273381" y="1791050"/>
            <a:ext cx="356016" cy="339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30" name="วงรี 9"/>
          <p:cNvSpPr/>
          <p:nvPr/>
        </p:nvSpPr>
        <p:spPr>
          <a:xfrm>
            <a:off x="307198" y="4798560"/>
            <a:ext cx="330520" cy="295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31" name="กล่องข้อความ 10"/>
          <p:cNvSpPr txBox="1"/>
          <p:nvPr/>
        </p:nvSpPr>
        <p:spPr>
          <a:xfrm>
            <a:off x="8208929" y="2144111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2" name="กล่องข้อความ 11"/>
          <p:cNvSpPr txBox="1"/>
          <p:nvPr/>
        </p:nvSpPr>
        <p:spPr>
          <a:xfrm>
            <a:off x="2103693" y="1596308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3" name="กล่องข้อความ 12"/>
          <p:cNvSpPr txBox="1"/>
          <p:nvPr/>
        </p:nvSpPr>
        <p:spPr>
          <a:xfrm>
            <a:off x="1554266" y="1594210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4" name="กล่องข้อความ 13"/>
          <p:cNvSpPr txBox="1"/>
          <p:nvPr/>
        </p:nvSpPr>
        <p:spPr>
          <a:xfrm>
            <a:off x="622361" y="4646366"/>
            <a:ext cx="177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092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หัวข้อในการเสวนา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1995686"/>
            <a:ext cx="6300700" cy="8231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th-TH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รายงานข้อมูลรายการระหว่างกันของหน่วยงานภาครัฐ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5116"/>
            <a:ext cx="9396536" cy="884466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haiSans Neue Black" pitchFamily="2" charset="-34"/>
                <a:cs typeface="ThaiSans Neue Black" pitchFamily="2" charset="-34"/>
              </a:rPr>
              <a:t>7.</a:t>
            </a:r>
            <a:r>
              <a:rPr lang="th-TH" sz="3200" dirty="0">
                <a:solidFill>
                  <a:schemeClr val="tx1"/>
                </a:solidFill>
                <a:latin typeface="ThaiSans Neue Black" pitchFamily="2" charset="-34"/>
                <a:cs typeface="ThaiSans Neue Black" pitchFamily="2" charset="-34"/>
              </a:rPr>
              <a:t>รายงานข้อมูลรายการระหว่างกันของหน่วยงาน</a:t>
            </a:r>
            <a:r>
              <a:rPr lang="th-TH" sz="3200" dirty="0" smtClean="0">
                <a:solidFill>
                  <a:schemeClr val="tx1"/>
                </a:solidFill>
                <a:latin typeface="ThaiSans Neue Black" pitchFamily="2" charset="-34"/>
                <a:cs typeface="ThaiSans Neue Black" pitchFamily="2" charset="-34"/>
              </a:rPr>
              <a:t>ภาครัฐ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(</a:t>
            </a:r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ต่อ</a:t>
            </a:r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)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/>
            </a:r>
            <a:b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13541" r="30820" b="5730"/>
          <a:stretch/>
        </p:blipFill>
        <p:spPr bwMode="auto">
          <a:xfrm>
            <a:off x="1763688" y="1347614"/>
            <a:ext cx="5787637" cy="35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108520" y="885949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เข้าเว็บไซต์กองคลังและทรัพย์สิน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ระบบสารสนเทศ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วงรี 6"/>
          <p:cNvSpPr/>
          <p:nvPr/>
        </p:nvSpPr>
        <p:spPr>
          <a:xfrm>
            <a:off x="1475656" y="4443958"/>
            <a:ext cx="2088232" cy="407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</p:spTree>
    <p:extLst>
      <p:ext uri="{BB962C8B-B14F-4D97-AF65-F5344CB8AC3E}">
        <p14:creationId xmlns:p14="http://schemas.microsoft.com/office/powerpoint/2010/main" val="14679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5116"/>
            <a:ext cx="9396536" cy="884466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haiSans Neue Black" pitchFamily="2" charset="-34"/>
                <a:cs typeface="ThaiSans Neue Black" pitchFamily="2" charset="-34"/>
              </a:rPr>
              <a:t>7.</a:t>
            </a:r>
            <a:r>
              <a:rPr lang="th-TH" sz="3200" dirty="0">
                <a:solidFill>
                  <a:schemeClr val="tx1"/>
                </a:solidFill>
                <a:latin typeface="ThaiSans Neue Black" pitchFamily="2" charset="-34"/>
                <a:cs typeface="ThaiSans Neue Black" pitchFamily="2" charset="-34"/>
              </a:rPr>
              <a:t>รายงานข้อมูลรายการระหว่างกันของหน่วยงาน</a:t>
            </a:r>
            <a:r>
              <a:rPr lang="th-TH" sz="3200" dirty="0" smtClean="0">
                <a:solidFill>
                  <a:schemeClr val="tx1"/>
                </a:solidFill>
                <a:latin typeface="ThaiSans Neue Black" pitchFamily="2" charset="-34"/>
                <a:cs typeface="ThaiSans Neue Black" pitchFamily="2" charset="-34"/>
              </a:rPr>
              <a:t>ภาครัฐ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(</a:t>
            </a:r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ต่อ</a:t>
            </a:r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)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/>
            </a:r>
            <a:b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8520" y="843558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รายงานข้อมูลรายการระหว่างกันของหน่วยงานภาครัฐ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5267" r="40264" b="17447"/>
          <a:stretch/>
        </p:blipFill>
        <p:spPr bwMode="auto">
          <a:xfrm>
            <a:off x="1763688" y="1275606"/>
            <a:ext cx="4536504" cy="37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วงรี 6"/>
          <p:cNvSpPr/>
          <p:nvPr/>
        </p:nvSpPr>
        <p:spPr>
          <a:xfrm>
            <a:off x="1475656" y="4371950"/>
            <a:ext cx="50405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</p:spTree>
    <p:extLst>
      <p:ext uri="{BB962C8B-B14F-4D97-AF65-F5344CB8AC3E}">
        <p14:creationId xmlns:p14="http://schemas.microsoft.com/office/powerpoint/2010/main" val="186360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5116"/>
            <a:ext cx="9396536" cy="884466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haiSans Neue Black" pitchFamily="2" charset="-34"/>
                <a:cs typeface="ThaiSans Neue Black" pitchFamily="2" charset="-34"/>
              </a:rPr>
              <a:t>7.</a:t>
            </a:r>
            <a:r>
              <a:rPr lang="th-TH" sz="3200" dirty="0">
                <a:solidFill>
                  <a:schemeClr val="tx1"/>
                </a:solidFill>
                <a:latin typeface="ThaiSans Neue Black" pitchFamily="2" charset="-34"/>
                <a:cs typeface="ThaiSans Neue Black" pitchFamily="2" charset="-34"/>
              </a:rPr>
              <a:t>รายงานข้อมูลรายการระหว่างกันของหน่วยงาน</a:t>
            </a:r>
            <a:r>
              <a:rPr lang="th-TH" sz="3200" dirty="0" smtClean="0">
                <a:solidFill>
                  <a:schemeClr val="tx1"/>
                </a:solidFill>
                <a:latin typeface="ThaiSans Neue Black" pitchFamily="2" charset="-34"/>
                <a:cs typeface="ThaiSans Neue Black" pitchFamily="2" charset="-34"/>
              </a:rPr>
              <a:t>ภาครัฐ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(</a:t>
            </a:r>
            <a:r>
              <a:rPr lang="th-TH" sz="3200" dirty="0" smtClean="0">
                <a:latin typeface="ThaiSans Neue Black" pitchFamily="2" charset="-34"/>
                <a:cs typeface="ThaiSans Neue Black" pitchFamily="2" charset="-34"/>
              </a:rPr>
              <a:t>ต่อ</a:t>
            </a:r>
            <a:r>
              <a:rPr lang="en-US" sz="3200" dirty="0" smtClean="0">
                <a:latin typeface="ThaiSans Neue Black" pitchFamily="2" charset="-34"/>
                <a:cs typeface="ThaiSans Neue Black" pitchFamily="2" charset="-34"/>
              </a:rPr>
              <a:t>)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/>
            </a:r>
            <a:b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8520" y="843558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บันทึกข้อมูลรายการด้านการรับเงินและด้านการจ่าย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14687" r="14934" b="23047"/>
          <a:stretch/>
        </p:blipFill>
        <p:spPr bwMode="auto">
          <a:xfrm>
            <a:off x="1205690" y="1419622"/>
            <a:ext cx="7133591" cy="34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หัวข้อในการเสวนา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1995686"/>
            <a:ext cx="6300700" cy="8231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th-TH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งานบัญชี</a:t>
            </a:r>
            <a:endParaRPr lang="th-TH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หัวข้อในการเสวนา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1995686"/>
            <a:ext cx="6300700" cy="8231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  <a:r>
              <a:rPr lang="th-TH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ถาม-ตอบ</a:t>
            </a:r>
            <a:endParaRPr lang="th-TH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43558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/>
              <a:t>ระบบงบประมาณ </a:t>
            </a:r>
            <a:r>
              <a:rPr lang="en-US" sz="2400" dirty="0"/>
              <a:t>-&gt; </a:t>
            </a:r>
            <a:r>
              <a:rPr lang="th-TH" sz="2400" dirty="0"/>
              <a:t>หน้าบันทึกจัดทำ</a:t>
            </a:r>
            <a:r>
              <a:rPr lang="th-TH" sz="2400" dirty="0" smtClean="0"/>
              <a:t>แผน </a:t>
            </a:r>
            <a:r>
              <a:rPr lang="en-US" sz="2400" dirty="0" smtClean="0"/>
              <a:t>(</a:t>
            </a:r>
            <a:r>
              <a:rPr lang="th-TH" sz="2400" dirty="0" smtClean="0"/>
              <a:t>ต่อ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2. 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ระบบติดตามการจัดซื้อจัด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จ้าง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3" y="1419622"/>
            <a:ext cx="8143593" cy="32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cs typeface="ThaiSans Neue Black" pitchFamily="2" charset="-34"/>
              </a:rPr>
              <a:t>หัวข้อในการเสวนา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1995686"/>
            <a:ext cx="6300700" cy="8231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th-TH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แบบทดสอบหลังเสวนา</a:t>
            </a:r>
            <a:endParaRPr lang="th-TH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43558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/>
              <a:t>ระบบงบประมาณ </a:t>
            </a:r>
            <a:r>
              <a:rPr lang="en-US" sz="2400" dirty="0"/>
              <a:t>-&gt; </a:t>
            </a:r>
            <a:r>
              <a:rPr lang="th-TH" sz="2400" dirty="0" smtClean="0"/>
              <a:t>บันทึก</a:t>
            </a:r>
            <a:r>
              <a:rPr lang="th-TH" sz="2400" dirty="0"/>
              <a:t>แก้ไข</a:t>
            </a:r>
            <a:r>
              <a:rPr lang="th-TH" sz="2400" dirty="0" smtClean="0"/>
              <a:t>แผนงบลงทุน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2. 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ระบบติดตามการจัดซื้อจัด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จ้าง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91048"/>
            <a:ext cx="5848354" cy="38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43558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/>
              <a:t>ระบบงบประมาณ </a:t>
            </a:r>
            <a:r>
              <a:rPr lang="en-US" sz="2400" dirty="0"/>
              <a:t>-&gt; </a:t>
            </a:r>
            <a:r>
              <a:rPr lang="th-TH" sz="2400" dirty="0" smtClean="0"/>
              <a:t>บันทึกผล</a:t>
            </a:r>
            <a:r>
              <a:rPr lang="en-US" sz="2400" dirty="0" smtClean="0"/>
              <a:t>/</a:t>
            </a:r>
            <a:r>
              <a:rPr lang="th-TH" sz="2400" dirty="0" smtClean="0"/>
              <a:t>แก้ไขผล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2. 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ระบบติดตามการจัดซื้อจัด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จ้าง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347614"/>
            <a:ext cx="7092280" cy="36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843558"/>
            <a:ext cx="8496944" cy="691481"/>
          </a:xfrm>
        </p:spPr>
        <p:txBody>
          <a:bodyPr/>
          <a:lstStyle/>
          <a:p>
            <a:r>
              <a:rPr lang="en-US" sz="2400" dirty="0" smtClean="0"/>
              <a:t>- </a:t>
            </a:r>
            <a:r>
              <a:rPr lang="th-TH" sz="2400" dirty="0"/>
              <a:t>ระบบงบประมาณ </a:t>
            </a:r>
            <a:r>
              <a:rPr lang="en-US" sz="2400" dirty="0"/>
              <a:t>-&gt; </a:t>
            </a:r>
            <a:r>
              <a:rPr lang="th-TH" sz="2400" dirty="0" smtClean="0"/>
              <a:t>เปิด</a:t>
            </a:r>
            <a:r>
              <a:rPr lang="th-TH" sz="2400" dirty="0"/>
              <a:t>/ปิดการจัดทำและแก้ไขแผน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2. 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ระบบติดตามการจัดซื้อจัด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จ้าง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 (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ต่อ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>)</a:t>
            </a:r>
            <a: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  <a:t/>
            </a:r>
            <a:br>
              <a:rPr lang="th-TH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Black" pitchFamily="2" charset="-34"/>
                <a:ea typeface="Tahoma" panose="020B0604030504040204" pitchFamily="34" charset="0"/>
                <a:cs typeface="ThaiSans Neue Black" pitchFamily="2" charset="-34"/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78881"/>
            <a:ext cx="8770378" cy="222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1967</Words>
  <Application>Microsoft Office PowerPoint</Application>
  <PresentationFormat>On-screen Show (16:9)</PresentationFormat>
  <Paragraphs>264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Custom Design</vt:lpstr>
      <vt:lpstr>PowerPoint Presentation</vt:lpstr>
      <vt:lpstr>หัวข้อในการเสวนา</vt:lpstr>
      <vt:lpstr>แบบทดสอบก่อนเสวนา</vt:lpstr>
      <vt:lpstr>หัวข้อในการเสวนา</vt:lpstr>
      <vt:lpstr>2. ระบบติดตามการจัดซื้อจัดจ้าง </vt:lpstr>
      <vt:lpstr>2. ระบบติดตามการจัดซื้อจัดจ้าง (ต่อ) </vt:lpstr>
      <vt:lpstr>2. ระบบติดตามการจัดซื้อจัดจ้าง (ต่อ) </vt:lpstr>
      <vt:lpstr>2. ระบบติดตามการจัดซื้อจัดจ้าง (ต่อ) </vt:lpstr>
      <vt:lpstr>2. ระบบติดตามการจัดซื้อจัดจ้าง (ต่อ) </vt:lpstr>
      <vt:lpstr>2. ระบบติดตามการจัดซื้อจัดจ้าง (ต่อ) </vt:lpstr>
      <vt:lpstr>หัวข้อในการเสวนา</vt:lpstr>
      <vt:lpstr>3. การเปลี่ยนแปลงหน้าจอระบบบัญชีสามมิติ </vt:lpstr>
      <vt:lpstr>3. การเปลี่ยนแปลงหน้าจอระบบบัญชีสามมิติ (ต่อ) </vt:lpstr>
      <vt:lpstr>3. การเปลี่ยนแปลงหน้าจอระบบบัญชีสามมิติ (ต่อ) </vt:lpstr>
      <vt:lpstr>3. การเปลี่ยนแปลงหน้าจอระบบบัญชีสามมิติ (ต่อ) </vt:lpstr>
      <vt:lpstr>3. การเปลี่ยนแปลงหน้าจอระบบบัญชีสามมิติ (ต่อ) </vt:lpstr>
      <vt:lpstr>3. การเปลี่ยนแปลงหน้าจอระบบบัญชีสามมิติ (ต่อ) </vt:lpstr>
      <vt:lpstr>3. การเปลี่ยนแปลงหน้าจอระบบบัญชีสามมิติ (ต่อ) </vt:lpstr>
      <vt:lpstr>3. การเปลี่ยนแปลงหน้าจอระบบบัญชีสามมิติ (ต่อ) </vt:lpstr>
      <vt:lpstr>3. การเปลี่ยนแปลงหน้าจอระบบบัญชีสามมิติ (ต่อ) </vt:lpstr>
      <vt:lpstr>3. การเปลี่ยนแปลงหน้าจอระบบบัญชีสามมิติ (ต่อ) </vt:lpstr>
      <vt:lpstr>หัวข้อในการเสวนา</vt:lpstr>
      <vt:lpstr>4. ปัญหาที่พบบ่อยในการใช้งานระบบบัญชีสามมิติ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PowerPoint Presentation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4. ปัญหาที่พบบ่อยในการใช้งานระบบบัญชีสามมิติ (ต่อ) </vt:lpstr>
      <vt:lpstr>หัวข้อในการเสวนา</vt:lpstr>
      <vt:lpstr>5. การกันเงินในระบบบัญชีสามมิติ </vt:lpstr>
      <vt:lpstr>5. การกันเงินในระบบบัญชีสามมิติ (ต่อ) </vt:lpstr>
      <vt:lpstr>หัวข้อในการเสวนา</vt:lpstr>
      <vt:lpstr>6.1 PR AP คงค้าง(เอกสารที่ POST รายการแล้ว) </vt:lpstr>
      <vt:lpstr>6.1 PR AP คงค้าง(เอกสารที่ POST รายการแล้ว) (ต่อ) </vt:lpstr>
      <vt:lpstr>6.1 PR AP คงค้าง(เอกสารที่ POST รายการแล้ว) (ต่อ) </vt:lpstr>
      <vt:lpstr>6.1 PR AP คงค้าง(เอกสารที่ POST รายการแล้ว) (ต่อ) </vt:lpstr>
      <vt:lpstr>6.1 PR AP คงค้าง(เอกสารที่ POST รายการแล้ว) (ต่อ) </vt:lpstr>
      <vt:lpstr>6.1 PR AP คงค้าง(เอกสารที่ POST รายการแล้ว) (ต่อ) </vt:lpstr>
      <vt:lpstr>6.2 เอกสารที่ยังไม่ POSTรายการ</vt:lpstr>
      <vt:lpstr>6.2 เอกสารที่ยังไม่ POSTรายการ (ต่อ)</vt:lpstr>
      <vt:lpstr>6.2 เอกสารที่ยังไม่ POSTรายการ (ต่อ)</vt:lpstr>
      <vt:lpstr>หัวข้อในการเสวนา</vt:lpstr>
      <vt:lpstr>7.รายงานข้อมูลรายการระหว่างกันของหน่วยงานภาครัฐ (ต่อ) </vt:lpstr>
      <vt:lpstr>7.รายงานข้อมูลรายการระหว่างกันของหน่วยงานภาครัฐ (ต่อ) </vt:lpstr>
      <vt:lpstr>7.รายงานข้อมูลรายการระหว่างกันของหน่วยงานภาครัฐ (ต่อ) </vt:lpstr>
      <vt:lpstr>หัวข้อในการเสวนา</vt:lpstr>
      <vt:lpstr>หัวข้อในการเสวนา</vt:lpstr>
      <vt:lpstr>หัวข้อในการเสวนา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101</cp:revision>
  <dcterms:created xsi:type="dcterms:W3CDTF">2014-04-01T16:27:38Z</dcterms:created>
  <dcterms:modified xsi:type="dcterms:W3CDTF">2017-08-25T07:44:15Z</dcterms:modified>
</cp:coreProperties>
</file>